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62" r:id="rId3"/>
    <p:sldId id="264" r:id="rId4"/>
    <p:sldId id="268" r:id="rId5"/>
    <p:sldId id="266" r:id="rId6"/>
    <p:sldId id="265" r:id="rId7"/>
    <p:sldId id="269" r:id="rId8"/>
    <p:sldId id="267" r:id="rId9"/>
    <p:sldId id="263" r:id="rId10"/>
    <p:sldId id="274" r:id="rId11"/>
    <p:sldId id="275" r:id="rId12"/>
    <p:sldId id="276" r:id="rId13"/>
    <p:sldId id="287" r:id="rId14"/>
    <p:sldId id="288" r:id="rId15"/>
    <p:sldId id="289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306" r:id="rId27"/>
    <p:sldId id="307" r:id="rId28"/>
    <p:sldId id="304" r:id="rId29"/>
    <p:sldId id="302" r:id="rId30"/>
    <p:sldId id="305" r:id="rId31"/>
    <p:sldId id="303" r:id="rId32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231E9-3AD3-4067-821C-98F91D8F38EF}" type="datetimeFigureOut">
              <a:rPr lang="zh-CN" altLang="en-US" smtClean="0"/>
              <a:t>2024/3/26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440FC-E6D7-4FAD-A7AD-636B367B08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2"/>
          <p:cNvSpPr>
            <a:spLocks noGrp="1"/>
          </p:cNvSpPr>
          <p:nvPr>
            <p:ph type="subTitle" idx="1"/>
          </p:nvPr>
        </p:nvSpPr>
        <p:spPr>
          <a:xfrm>
            <a:off x="199944" y="2164798"/>
            <a:ext cx="11792113" cy="4236002"/>
          </a:xfrm>
        </p:spPr>
        <p:txBody>
          <a:bodyPr>
            <a:no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练习部分已结束，接下来是正式反应阶段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你的反应将被直接记录，错误时不会再呈现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需要你尽可能快而准地反应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</a:t>
            </a:r>
          </a:p>
          <a:p>
            <a:r>
              <a:rPr lang="zh-CN" altLang="en-US" sz="3200" u="sng" dirty="0">
                <a:latin typeface="黑体" panose="02010609060101010101" pitchFamily="49" charset="-122"/>
                <a:ea typeface="黑体" panose="02010609060101010101" pitchFamily="49" charset="-122"/>
              </a:rPr>
              <a:t>按空格键开始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3117" y="2011420"/>
            <a:ext cx="10446707" cy="2946873"/>
          </a:xfrm>
        </p:spPr>
        <p:txBody>
          <a:bodyPr anchor="ctr" anchorCtr="0">
            <a:noAutofit/>
          </a:bodyPr>
          <a:lstStyle/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请注意，接下来您的任务有所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改变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40592" y="3119883"/>
            <a:ext cx="10446707" cy="2946873"/>
          </a:xfrm>
        </p:spPr>
        <p:txBody>
          <a:bodyPr>
            <a:noAutofit/>
          </a:bodyPr>
          <a:lstStyle/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239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高振毅</a:t>
            </a:r>
            <a:br>
              <a:rPr lang="zh-CN" altLang="en-US" sz="239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40592" y="3119883"/>
            <a:ext cx="10446707" cy="2946873"/>
          </a:xfrm>
        </p:spPr>
        <p:txBody>
          <a:bodyPr>
            <a:noAutofit/>
          </a:bodyPr>
          <a:lstStyle/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239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吴昊峰</a:t>
            </a:r>
            <a:br>
              <a:rPr lang="zh-CN" altLang="en-US" sz="239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40592" y="3119883"/>
            <a:ext cx="10446707" cy="2946873"/>
          </a:xfrm>
        </p:spPr>
        <p:txBody>
          <a:bodyPr>
            <a:noAutofit/>
          </a:bodyPr>
          <a:lstStyle/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239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朱妍悦</a:t>
            </a:r>
            <a:br>
              <a:rPr lang="zh-CN" altLang="en-US" sz="239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40592" y="3119883"/>
            <a:ext cx="10446707" cy="2946873"/>
          </a:xfrm>
        </p:spPr>
        <p:txBody>
          <a:bodyPr>
            <a:noAutofit/>
          </a:bodyPr>
          <a:lstStyle/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239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赵秋薇</a:t>
            </a:r>
            <a:br>
              <a:rPr lang="zh-CN" altLang="en-US" sz="239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95177" y="1647318"/>
            <a:ext cx="10446707" cy="2946873"/>
          </a:xfrm>
        </p:spPr>
        <p:txBody>
          <a:bodyPr>
            <a:noAutofit/>
          </a:bodyPr>
          <a:lstStyle/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吴昊峰</a:t>
            </a:r>
            <a:b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95177" y="1647318"/>
            <a:ext cx="10446707" cy="2946873"/>
          </a:xfrm>
        </p:spPr>
        <p:txBody>
          <a:bodyPr>
            <a:noAutofit/>
          </a:bodyPr>
          <a:lstStyle/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朱妍悦</a:t>
            </a:r>
            <a:b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95177" y="1647318"/>
            <a:ext cx="10446707" cy="2946873"/>
          </a:xfrm>
        </p:spPr>
        <p:txBody>
          <a:bodyPr>
            <a:noAutofit/>
          </a:bodyPr>
          <a:lstStyle/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赵秋薇</a:t>
            </a:r>
            <a:b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90195" y="324485"/>
            <a:ext cx="11707495" cy="6202680"/>
          </a:xfrm>
        </p:spPr>
        <p:txBody>
          <a:bodyPr>
            <a:noAutofit/>
          </a:bodyPr>
          <a:lstStyle/>
          <a:p>
            <a:pPr algn="l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男性化发型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女性化发型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男性化名字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E)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女性化名字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I)      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注意：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每个项目只属于一个类别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如果按键错误，将出现×，需正确按键后继续进行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这是一个计时分类任务，需要你尽可能快地反应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90195" y="324485"/>
            <a:ext cx="11707495" cy="6202680"/>
          </a:xfrm>
        </p:spPr>
        <p:txBody>
          <a:bodyPr>
            <a:noAutofit/>
          </a:bodyPr>
          <a:lstStyle/>
          <a:p>
            <a:pPr algn="l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男性化发型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女性化发型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男性化名字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E)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女性化名字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I)      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注意：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每个项目只属于一个类别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你的反应将被直接记录，屏幕不会再呈现×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这是一个计时分类任务，需要你尽可能快地反应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72647" y="2776112"/>
            <a:ext cx="10446707" cy="2508337"/>
          </a:xfrm>
        </p:spPr>
        <p:txBody>
          <a:bodyPr>
            <a:no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接下来，您将完成一个按键反应任务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请按相应的实验要求和提示完成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整项按键任务将持续五分钟左右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u="sng" dirty="0">
                <a:latin typeface="黑体" panose="02010609060101010101" pitchFamily="49" charset="-122"/>
                <a:ea typeface="黑体" panose="02010609060101010101" pitchFamily="49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90195" y="324485"/>
            <a:ext cx="11707495" cy="6202680"/>
          </a:xfrm>
        </p:spPr>
        <p:txBody>
          <a:bodyPr>
            <a:noAutofit/>
          </a:bodyPr>
          <a:lstStyle/>
          <a:p>
            <a:pPr algn="l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女性化名字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E)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男性化名字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I)      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注意：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注意上方，只有两个类别标签，但互换了位置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每个项目只属于一个类别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如果按键错误，将出现×，需正确按键后继续进行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这是一个计时分类任务，需要你尽可能快地反应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90195" y="324485"/>
            <a:ext cx="11707495" cy="6202680"/>
          </a:xfrm>
        </p:spPr>
        <p:txBody>
          <a:bodyPr>
            <a:noAutofit/>
          </a:bodyPr>
          <a:lstStyle/>
          <a:p>
            <a:pPr algn="l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女性化发型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男性化发型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男性化名字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E)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女性化名字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I)      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注意：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每个项目只属于一个类别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如果按键错误，将出现×，需正确按键后继续进行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这是一个计时分类任务，需要你尽可能快地反应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90195" y="324485"/>
            <a:ext cx="11707495" cy="6202680"/>
          </a:xfrm>
        </p:spPr>
        <p:txBody>
          <a:bodyPr>
            <a:noAutofit/>
          </a:bodyPr>
          <a:lstStyle/>
          <a:p>
            <a:pPr algn="l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女性化发型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男性化发型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男性化名字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E)                       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女性化名字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I)      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注意：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每个项目只属于一个类别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你的反应将被直接记录，屏幕不会再呈现×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这是一个计时分类任务，需要你尽可能快地反应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90195" y="1014095"/>
            <a:ext cx="11707495" cy="5126990"/>
          </a:xfrm>
        </p:spPr>
        <p:txBody>
          <a:bodyPr>
            <a:noAutofit/>
          </a:bodyPr>
          <a:lstStyle/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接下来的任务中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将要求你对一组呈现的发型图片进行分类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请你又快又准地做出反应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2359" y="1313671"/>
            <a:ext cx="11016168" cy="4225419"/>
          </a:xfrm>
        </p:spPr>
        <p:txBody>
          <a:bodyPr>
            <a:noAutofit/>
          </a:bodyPr>
          <a:lstStyle/>
          <a:p>
            <a:pPr algn="l"/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请注意：</a:t>
            </a:r>
            <a:b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*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把双手食指放在 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E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键 和 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键 上以确保能尽快反应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*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上部的两个标签将告诉你哪一个图片应该用哪一个键反应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*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快速反应可能会导致少量的错误，这是正常现象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*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为了得到最好的结果，需避免干扰并且集中注意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</a:t>
            </a: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A64DED4-2FD7-4EC4-BBAF-AC95CD0B27A0}"/>
              </a:ext>
            </a:extLst>
          </p:cNvPr>
          <p:cNvSpPr txBox="1">
            <a:spLocks/>
          </p:cNvSpPr>
          <p:nvPr/>
        </p:nvSpPr>
        <p:spPr>
          <a:xfrm>
            <a:off x="242252" y="1014095"/>
            <a:ext cx="11707495" cy="512699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接下来是正式实验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请您注意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正式实验中的刺激材料会包含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两名男大学生的名字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分别是：吴昊峰 高振毅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57970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017782-9988-44AC-9BE5-897E800C0BE5}"/>
              </a:ext>
            </a:extLst>
          </p:cNvPr>
          <p:cNvSpPr txBox="1">
            <a:spLocks/>
          </p:cNvSpPr>
          <p:nvPr/>
        </p:nvSpPr>
        <p:spPr>
          <a:xfrm>
            <a:off x="242252" y="1014095"/>
            <a:ext cx="11707495" cy="512699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请您注意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屏幕的左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右上方会出现分类提示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发型与人名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一致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：指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男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性化发型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+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男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性人名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发型与人名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不一致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：指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女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性化发型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+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男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性人名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99167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A64DED4-2FD7-4EC4-BBAF-AC95CD0B27A0}"/>
              </a:ext>
            </a:extLst>
          </p:cNvPr>
          <p:cNvSpPr txBox="1">
            <a:spLocks/>
          </p:cNvSpPr>
          <p:nvPr/>
        </p:nvSpPr>
        <p:spPr>
          <a:xfrm>
            <a:off x="242252" y="1014095"/>
            <a:ext cx="11707495" cy="512699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接下来是正式实验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请您注意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正式实验中的刺激材料会包含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两名女大学生的名字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分别是：赵秋薇 朱妍悦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3572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FBC12A-7A81-4EFF-B201-A11A8E7F7FB8}"/>
              </a:ext>
            </a:extLst>
          </p:cNvPr>
          <p:cNvSpPr txBox="1">
            <a:spLocks/>
          </p:cNvSpPr>
          <p:nvPr/>
        </p:nvSpPr>
        <p:spPr>
          <a:xfrm>
            <a:off x="63141" y="301153"/>
            <a:ext cx="11707495" cy="512699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请您注意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正式实验中的刺激材料会包含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个不同的发型：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6EF6EEA-7D7E-4CB6-81C3-60366D04FC7B}"/>
              </a:ext>
            </a:extLst>
          </p:cNvPr>
          <p:cNvSpPr txBox="1"/>
          <p:nvPr/>
        </p:nvSpPr>
        <p:spPr>
          <a:xfrm>
            <a:off x="1881237" y="937894"/>
            <a:ext cx="8750035" cy="3115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背头发型                  油头发型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250000"/>
              </a:lnSpc>
            </a:pP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双发辨发型                波形发型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127D27D-CBDD-4706-9175-4645E84CD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237" y="1912905"/>
            <a:ext cx="2021460" cy="151609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852CB8C-9A22-4181-845B-11CD4AF8B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6131" y="1922881"/>
            <a:ext cx="2102657" cy="159241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4D6A9D6-26F4-4C75-9555-DE88211DA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6651" y="4134544"/>
            <a:ext cx="2233775" cy="15542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67716DF-4B7F-4BB5-A6E8-C28F395448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0430" y="4053170"/>
            <a:ext cx="2622292" cy="155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023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017782-9988-44AC-9BE5-897E800C0BE5}"/>
              </a:ext>
            </a:extLst>
          </p:cNvPr>
          <p:cNvSpPr txBox="1">
            <a:spLocks/>
          </p:cNvSpPr>
          <p:nvPr/>
        </p:nvSpPr>
        <p:spPr>
          <a:xfrm>
            <a:off x="242252" y="1014095"/>
            <a:ext cx="11707495" cy="512699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请您注意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屏幕的左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右上方会出现分类提示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发型与人名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一致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：指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女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性化发型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+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女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性人名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发型与人名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不一致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：指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男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性化发型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+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女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性人名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en-US" sz="3200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34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72647" y="2776112"/>
            <a:ext cx="10446707" cy="2508337"/>
          </a:xfrm>
        </p:spPr>
        <p:txBody>
          <a:bodyPr>
            <a:no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接下来，您将完成一个按键反应任务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请按相应的实验要求和提示完成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整项按键任务将持续十分钟左右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u="sng" dirty="0">
                <a:latin typeface="黑体" panose="02010609060101010101" pitchFamily="49" charset="-122"/>
                <a:ea typeface="黑体" panose="02010609060101010101" pitchFamily="49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3D0A223-D49B-46B5-B523-51347D3105B4}"/>
              </a:ext>
            </a:extLst>
          </p:cNvPr>
          <p:cNvSpPr txBox="1"/>
          <p:nvPr/>
        </p:nvSpPr>
        <p:spPr>
          <a:xfrm>
            <a:off x="1591169" y="593838"/>
            <a:ext cx="9198203" cy="3854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侧剃背头发型           侧剃偏分油头发型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低双发辨发型            波形中长发型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16F9395-2260-4821-BBBC-E73A5A966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169" y="1518646"/>
            <a:ext cx="2360895" cy="177067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7E1A8E6-1B62-42CF-AC46-118376140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115" y="1518646"/>
            <a:ext cx="2360895" cy="178798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E51B973-6EAE-4E9E-AD74-B7EA43E8A6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0023" y="4542705"/>
            <a:ext cx="2509493" cy="174604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6725A64-2A33-40AA-8501-6C8443EEB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7010" y="4548463"/>
            <a:ext cx="2986931" cy="177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80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2359" y="1313671"/>
            <a:ext cx="11016168" cy="4225419"/>
          </a:xfrm>
        </p:spPr>
        <p:txBody>
          <a:bodyPr>
            <a:noAutofit/>
          </a:bodyPr>
          <a:lstStyle/>
          <a:p>
            <a:pPr algn="l"/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请注意：</a:t>
            </a:r>
            <a:b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*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把双手食指放在 </a:t>
            </a:r>
            <a:r>
              <a:rPr lang="en-US" altLang="zh-CN" sz="3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键 和 </a:t>
            </a:r>
            <a:r>
              <a:rPr lang="en-US" altLang="zh-CN" sz="3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键 上以确保能尽快反应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*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快速反应可能会导致少量的错误，这是正常现象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*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为了得到最好的结果，需避免干扰并且集中注意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</a:t>
            </a:r>
            <a:r>
              <a:rPr lang="zh-CN" altLang="en-US" sz="3200" u="sng" dirty="0">
                <a:latin typeface="黑体" panose="02010609060101010101" pitchFamily="49" charset="-122"/>
                <a:ea typeface="黑体" panose="02010609060101010101" pitchFamily="49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72647" y="2489328"/>
            <a:ext cx="10446707" cy="2946873"/>
          </a:xfrm>
        </p:spPr>
        <p:txBody>
          <a:bodyPr>
            <a:no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当出现特质词语时，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需要按键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来判断特质词的类别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其中，男性特质词按 </a:t>
            </a:r>
            <a:r>
              <a:rPr lang="en-US" altLang="zh-CN" sz="3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键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，女性特质词按 </a:t>
            </a:r>
            <a:r>
              <a:rPr lang="en-US" altLang="zh-CN" sz="3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键</a:t>
            </a: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接下来，会先有简单的练习来确保您理解了上述要求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在练习后会进入正式反应阶段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72647" y="2965190"/>
            <a:ext cx="10446707" cy="2946873"/>
          </a:xfrm>
        </p:spPr>
        <p:txBody>
          <a:bodyPr>
            <a:no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在出现</a:t>
            </a:r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运动项目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和声音时，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只需注意，不需按键</a:t>
            </a:r>
            <a:b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而后，出现特质词语，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需要按键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来判断特质词的类型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其中，男性特质词按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键</a:t>
            </a:r>
            <a:r>
              <a:rPr lang="en-US" altLang="zh-CN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，女性特质词按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键</a:t>
            </a:r>
            <a:br>
              <a:rPr lang="en-US" altLang="zh-CN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接下来，会先有简单的练习来确保您理解了上述要求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在练习后会进入正式反应阶段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72647" y="1798863"/>
            <a:ext cx="10446707" cy="2946873"/>
          </a:xfrm>
        </p:spPr>
        <p:txBody>
          <a:bodyPr>
            <a:no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键盘输入全程需要保持在大写状态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Caps Lock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若您尚未开启，请现在切换</a:t>
            </a: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u="sng" dirty="0">
                <a:latin typeface="黑体" panose="02010609060101010101" pitchFamily="49" charset="-122"/>
                <a:ea typeface="黑体" panose="02010609060101010101" pitchFamily="49" charset="-122"/>
              </a:rPr>
              <a:t>按空格键继续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67841" y="3844843"/>
            <a:ext cx="9056318" cy="1015775"/>
          </a:xfrm>
        </p:spPr>
        <p:txBody>
          <a:bodyPr>
            <a:no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这一阶段的任务到此结束，谢谢！</a:t>
            </a:r>
            <a:b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接下来，还需要请您完成一次测量</a:t>
            </a:r>
            <a:b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u="sng" dirty="0">
                <a:latin typeface="黑体" panose="02010609060101010101" pitchFamily="49" charset="-122"/>
                <a:ea typeface="黑体" panose="02010609060101010101" pitchFamily="49" charset="-122"/>
              </a:rPr>
              <a:t>按空格键继续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72647" y="1553585"/>
            <a:ext cx="10446707" cy="2946873"/>
          </a:xfrm>
        </p:spPr>
        <p:txBody>
          <a:bodyPr>
            <a:no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请稍作休息，如果您已调整好</a:t>
            </a:r>
            <a:b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3200" u="sng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按空格键继续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WRiYmY2ZmUwZjY4ZDFjOWMzYTBmMDI0MzY1NjdkY2M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1166</Words>
  <Application>Microsoft Office PowerPoint</Application>
  <PresentationFormat>宽屏</PresentationFormat>
  <Paragraphs>73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8" baseType="lpstr">
      <vt:lpstr>等线</vt:lpstr>
      <vt:lpstr>等线 Light</vt:lpstr>
      <vt:lpstr>黑体</vt:lpstr>
      <vt:lpstr>宋体</vt:lpstr>
      <vt:lpstr>Arial</vt:lpstr>
      <vt:lpstr>Times New Roman</vt:lpstr>
      <vt:lpstr>Office 主题​​</vt:lpstr>
      <vt:lpstr>1_Office 主题​​</vt:lpstr>
      <vt:lpstr>PowerPoint 演示文稿</vt:lpstr>
      <vt:lpstr>接下来，您将完成一个按键反应任务  请按相应的实验要求和提示完成  整项按键任务将持续五分钟左右   按空格键继续</vt:lpstr>
      <vt:lpstr>接下来，您将完成一个按键反应任务  请按相应的实验要求和提示完成  整项按键任务将持续十分钟左右   按空格键继续</vt:lpstr>
      <vt:lpstr> 请注意：    *把双手食指放在 E键 和 I键 上以确保能尽快反应   *快速反应可能会导致少量的错误，这是正常现象   *为了得到最好的结果，需避免干扰并且集中注意                                          按空格键继续</vt:lpstr>
      <vt:lpstr>当出现特质词语时，需要按键来判断特质词的类别 其中，男性特质词按 E 键 ，女性特质词按 I 键  接下来，会先有简单的练习来确保您理解了上述要求 在练习后会进入正式反应阶段   按空格键继续</vt:lpstr>
      <vt:lpstr>在出现运动项目和声音时，只需注意，不需按键  而后，出现特质词语，需要按键来判断特质词的类型 其中，男性特质词按 E 键 ，女性特质词按 I 键  接下来，会先有简单的练习来确保您理解了上述要求 在练习后会进入正式反应阶段   按空格键继续</vt:lpstr>
      <vt:lpstr>键盘输入全程需要保持在大写状态(Caps Lock) 若您尚未开启，请现在切换   按空格键继续</vt:lpstr>
      <vt:lpstr>这一阶段的任务到此结束，谢谢！  接下来，还需要请您完成一次测量   按空格键继续</vt:lpstr>
      <vt:lpstr>请稍作休息，如果您已调整好   按空格键继续</vt:lpstr>
      <vt:lpstr>请注意，接下来您的任务有所改变！   按空格键继续</vt:lpstr>
      <vt:lpstr>  高振毅  </vt:lpstr>
      <vt:lpstr>  吴昊峰  </vt:lpstr>
      <vt:lpstr>  朱妍悦  </vt:lpstr>
      <vt:lpstr>  赵秋薇  </vt:lpstr>
      <vt:lpstr>  吴昊峰  </vt:lpstr>
      <vt:lpstr>  朱妍悦  </vt:lpstr>
      <vt:lpstr>  赵秋薇  </vt:lpstr>
      <vt:lpstr>男性化发型                                女性化发型 或                                        或 男性化名字(按E)                           女性化名字(按I)                               注意：      每个项目只属于一个类别     如果按键错误，将出现×，需正确按键后继续进行     这是一个计时分类任务，需要你尽可能快地反应                                          按空格键继续</vt:lpstr>
      <vt:lpstr>男性化发型                                女性化发型 或                                        或 男性化名字(按E)                           女性化名字(按I)                               注意：      每个项目只属于一个类别     你的反应将被直接记录，屏幕不会再呈现×     这是一个计时分类任务，需要你尽可能快地反应                                          按空格键继续</vt:lpstr>
      <vt:lpstr>女性化名字(按E)                           男性化名字(按I)                                   注意：     注意上方，只有两个类别标签，但互换了位置     每个项目只属于一个类别     如果按键错误，将出现×，需正确按键后继续进行     这是一个计时分类任务，需要你尽可能快地反应                                          按空格键继续</vt:lpstr>
      <vt:lpstr>女性化发型                                男性化发型 或                                        或 男性化名字(按E)                           女性化名字(按I)                               注意：      每个项目只属于一个类别     如果按键错误，将出现×，需正确按键后继续进行     这是一个计时分类任务，需要你尽可能快地反应                                          按空格键继续</vt:lpstr>
      <vt:lpstr>女性化发型                                男性化发型 或                                        或 男性化名字(按E)                           女性化名字(按I)                               注意：      每个项目只属于一个类别     你的反应将被直接记录，屏幕不会再呈现×     这是一个计时分类任务，需要你尽可能快地反应                                          按空格键继续</vt:lpstr>
      <vt:lpstr>接下来的任务中 将要求你对一组呈现的发型图片进行分类 请你又快又准地做出反应   按空格键继续   </vt:lpstr>
      <vt:lpstr> 请注意：    *把双手食指放在 E键 和 I键 上以确保能尽快反应   *上部的两个标签将告诉你哪一个图片应该用哪一个键反应   *快速反应可能会导致少量的错误，这是正常现象   *为了得到最好的结果，需避免干扰并且集中注意                                          按空格键继续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男性化体育运动(按E)</dc:title>
  <dc:creator>8617713933642</dc:creator>
  <cp:lastModifiedBy>王 志皓</cp:lastModifiedBy>
  <cp:revision>32</cp:revision>
  <dcterms:created xsi:type="dcterms:W3CDTF">2023-08-25T04:12:00Z</dcterms:created>
  <dcterms:modified xsi:type="dcterms:W3CDTF">2024-03-26T12:25:09Z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DB8B8E6F6E20459DBF488E20E7BFE20B_13</vt:lpwstr>
  </property>
  <property fmtid="{D5CDD505-2E9C-101B-9397-08002B2CF9AE}" pid="3" name="KSOProductBuildVer">
    <vt:lpwstr>2052-12.1.0.16388</vt:lpwstr>
  </property>
</Properties>
</file>